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3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4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ortada" id="{5b1cbffa-d9ea-3033-cf20-5c3a3b9cf8e6}">
          <p14:sldIdLst>
            <p14:sldId id="256"/>
          </p14:sldIdLst>
        </p14:section>
        <p14:section name="Resumen" id="{d9ac601e-8deb-53c5-e540-ed0d6d2a3c5c}">
          <p14:sldIdLst>
            <p14:sldId id="257"/>
          </p14:sldIdLst>
        </p14:section>
        <p14:section name="Mercados" id="{db77cb11-6ac3-8f1d-90e5-910efac526f9}">
          <p14:sldIdLst>
            <p14:sldId id="258"/>
          </p14:sldIdLst>
        </p14:section>
        <p14:section name="España" id="{dfb85828-6ef0-6dcc-054f-dcdcc1bbb1e8}">
          <p14:sldIdLst>
            <p14:sldId id="259"/>
            <p14:sldId id="260"/>
            <p14:sldId id="261"/>
            <p14:sldId id="262"/>
          </p14:sldIdLst>
        </p14:section>
        <p14:section name="Vivienda" id="{e8a4bdab-519c-2ba7-30ab-748f81bbdb57}">
          <p14:sldIdLst>
            <p14:sldId id="263"/>
          </p14:sldIdLst>
        </p14:section>
        <p14:section name="Impacto" id="{cda1524e-cb9f-f7c5-a308-a189076438d4}">
          <p14:sldIdLst>
            <p14:sldId id="264"/>
          </p14:sldIdLst>
        </p14:section>
        <p14:section name="Escenarios" id="{34034e12-9396-0a23-88c3-20c1f984744e}">
          <p14:sldIdLst>
            <p14:sldId id="265"/>
          </p14:sldIdLst>
        </p14:section>
        <p14:section name="Sectores" id="{934f5208-48b1-8dfa-6bdb-9a3a84fb42e9}">
          <p14:sldIdLst>
            <p14:sldId id="266"/>
          </p14:sldIdLst>
        </p14:section>
        <p14:section name="Acción" id="{425fd6cd-e620-204d-9b8e-be52f65e7098}">
          <p14:sldIdLst>
            <p14:sldId id="267"/>
          </p14:sldIdLst>
        </p14:section>
        <p14:section name="H360" id="{4735fb10-5f5e-b668-920e-75e63039a897}">
          <p14:sldIdLst>
            <p14:sldId id="268"/>
          </p14:sldIdLst>
        </p14:section>
        <p14:section name="Conclusión" id="{dbd7275b-9830-e048-e4e8-f14d3e34efc4}">
          <p14:sldIdLst>
            <p14:sldId id="269"/>
            <p14:sldId id="273"/>
          </p14:sldIdLst>
        </p14:section>
        <p14:section name="IACE-12" id="{5adae7fd-d4bc-575e-0940-0ba9eb225ac6}">
          <p14:sldIdLst>
            <p14:sldId id="270"/>
            <p14:sldId id="271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D2240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0D2240"/>
                </a:solidFill>
                <a:latin typeface="+mn-lt"/>
              </a:rPr>
              <a:t>IPC, variación anual (%)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General</c:v>
                </c:pt>
              </c:strCache>
            </c:strRef>
          </c:tx>
          <c:spPr>
            <a:solidFill>
              <a:srgbClr val="1B4F8A"/>
            </a:solidFill>
            <a:effectLst/>
          </c:spPr>
          <c:invertIfNegative val="0"/>
          <c:dLbls>
            <c:numFmt formatCode="0.0\%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33333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Agosto</c:v>
                  </c:pt>
                  <c:pt idx="1">
                    <c:v>Septiembre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4.9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Subyacente</c:v>
                </c:pt>
              </c:strCache>
            </c:strRef>
          </c:tx>
          <c:spPr>
            <a:solidFill>
              <a:srgbClr val="2596BE"/>
            </a:solidFill>
            <a:effectLst/>
          </c:spPr>
          <c:invertIfNegative val="0"/>
          <c:dLbls>
            <c:numFmt formatCode="0.0\%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33333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Agosto</c:v>
                  </c:pt>
                  <c:pt idx="1">
                    <c:v>Septiembre</c:v>
                  </c:pt>
                </c:lvl>
              </c:multiLvlStrCache>
            </c:multiLvl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2.9</c:v>
                </c:pt>
                <c:pt idx="1">
                  <c:v>3.1</c:v>
                </c:pt>
              </c:numCache>
            </c:numRef>
          </c:val>
        </c:ser>
        <c:dLbls>
          <c:numFmt formatCode="0.0\%" sourceLinked="0"/>
          <c:txPr>
            <a:bodyPr/>
            <a:lstStyle/>
            <a:p>
              <a:pPr>
                <a:defRPr b="0" i="0" strike="noStrike" sz="1100" u="none">
                  <a:solidFill>
                    <a:srgbClr val="333333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55555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6"/>
          <c:min val="0"/>
        </c:scaling>
        <c:delete val="0"/>
        <c:axPos val="l"/>
        <c:majorGridlines>
          <c:spPr>
            <a:ln w="6350" cap="flat">
              <a:solidFill>
                <a:srgbClr val="D5DCE5"/>
              </a:solidFill>
              <a:prstDash val="solid"/>
              <a:round/>
            </a:ln>
          </c:spPr>
        </c:majorGridlines>
        <c:numFmt formatCode="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555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55555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D2240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0D2240"/>
                </a:solidFill>
                <a:latin typeface="+mn-lt"/>
              </a:rPr>
              <a:t>Cuota: 150.000 € a 25 años, diferencial 1 pp (€/mes)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Cuota mensual (€)</c:v>
                </c:pt>
              </c:strCache>
            </c:strRef>
          </c:tx>
          <c:spPr>
            <a:solidFill>
              <a:srgbClr val="1B4F8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33333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Euríbor 2,172 %</c:v>
                  </c:pt>
                  <c:pt idx="1">
                    <c:v>Euríbor 3,247 %</c:v>
                  </c:pt>
                  <c:pt idx="2">
                    <c:v>Escenario 3,60 %</c:v>
                  </c:pt>
                  <c:pt idx="3">
                    <c:v>Escenario 4,00 %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725</c:v>
                </c:pt>
                <c:pt idx="1">
                  <c:v>812</c:v>
                </c:pt>
                <c:pt idx="2">
                  <c:v>842</c:v>
                </c:pt>
                <c:pt idx="3">
                  <c:v>877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333333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555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0"/>
          <c:min val="0"/>
        </c:scaling>
        <c:delete val="0"/>
        <c:axPos val="l"/>
        <c:majorGridlines>
          <c:spPr>
            <a:ln w="6350" cap="flat">
              <a:solidFill>
                <a:srgbClr val="D5DCE5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555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D2240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0D2240"/>
                </a:solidFill>
                <a:latin typeface="+mn-lt"/>
              </a:rPr>
              <a:t>IACE-12 mensual, 2026 (neutro = 100)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IACE-12</c:v>
                </c:pt>
              </c:strCache>
            </c:strRef>
          </c:tx>
          <c:spPr>
            <a:solidFill>
              <a:srgbClr val="1B4F8A"/>
            </a:solidFill>
            <a:ln w="38100" cap="flat">
              <a:solidFill>
                <a:srgbClr val="1B4F8A"/>
              </a:solidFill>
              <a:prstDash val="solid"/>
              <a:round/>
            </a:ln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3333"/>
                    </a:solidFill>
                    <a:latin typeface="+mn-lt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B4F8A"/>
              </a:solidFill>
              <a:ln w="9525" cap="flat">
                <a:solidFill>
                  <a:srgbClr val="1B4F8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Sheet1!$A$2:$A$10</c:f>
              <c:multiLvlStrCache>
                <c:ptCount val="9"/>
                <c:lvl>
                  <c:pt idx="0">
                    <c:v>Ene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Abr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Sep</c:v>
                  </c:pt>
                  <c:pt idx="8">
                    <c:v>Oct</c:v>
                  </c:pt>
                </c:lvl>
              </c:multiLvlStrCache>
            </c:multiLvl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161.99</c:v>
                </c:pt>
                <c:pt idx="1">
                  <c:v>160.49</c:v>
                </c:pt>
                <c:pt idx="2">
                  <c:v>160.64</c:v>
                </c:pt>
                <c:pt idx="3">
                  <c:v>160.51</c:v>
                </c:pt>
                <c:pt idx="4">
                  <c:v>160.86</c:v>
                </c:pt>
                <c:pt idx="5">
                  <c:v>160.23</c:v>
                </c:pt>
                <c:pt idx="6">
                  <c:v>160.25</c:v>
                </c:pt>
                <c:pt idx="7">
                  <c:v>157.82</c:v>
                </c:pt>
                <c:pt idx="8">
                  <c:v>155.62</c:v>
                </c:pt>
              </c:numCache>
            </c:numRef>
          </c:val>
          <c:smooth val="0"/>
        </c:ser>
        <c:dLbls>
          <c:numFmt formatCode="0.00" sourceLinked="0"/>
          <c:txPr>
            <a:bodyPr/>
            <a:lstStyle/>
            <a:p>
              <a:pPr>
                <a:defRPr b="0" i="0" strike="noStrike" sz="1000" u="none">
                  <a:solidFill>
                    <a:srgbClr val="333333"/>
                  </a:solidFill>
                  <a:latin typeface="+mn-lt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55555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64"/>
          <c:min val="154"/>
        </c:scaling>
        <c:delete val="0"/>
        <c:axPos val="l"/>
        <c:majorGridlines>
          <c:spPr>
            <a:ln w="6350" cap="flat">
              <a:solidFill>
                <a:srgbClr val="D5DCE5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555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D2240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0D2240"/>
                </a:solidFill>
                <a:latin typeface="+mn-lt"/>
              </a:rPr>
              <a:t>Contribución al cambio sept → oct (puntos)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Puntos</c:v>
                </c:pt>
              </c:strCache>
            </c:strRef>
          </c:tx>
          <c:spPr>
            <a:solidFill>
              <a:srgbClr val="2E8B57"/>
            </a:solidFill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33333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B22222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2222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B2222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22222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22222"/>
              </a:solidFill>
              <a:effectLst/>
            </c:spPr>
          </c:dPt>
          <c:dPt>
            <c:idx val="5"/>
            <c:invertIfNegative val="0"/>
            <c:bubble3D val="0"/>
            <c:spPr>
              <a:solidFill>
                <a:srgbClr val="B22222"/>
              </a:solidFill>
              <a:effectLst/>
            </c:spPr>
          </c:dPt>
          <c:dPt>
            <c:idx val="6"/>
            <c:invertIfNegative val="0"/>
            <c:bubble3D val="0"/>
            <c:spPr>
              <a:solidFill>
                <a:srgbClr val="2E8B57"/>
              </a:solidFill>
              <a:effectLst/>
            </c:spPr>
          </c:dPt>
          <c:cat>
            <c:multiLvlStrRef>
              <c:f>Sheet1!$A$2:$A$8</c:f>
              <c:multiLvlStrCache>
                <c:ptCount val="7"/>
                <c:lvl>
                  <c:pt idx="0">
                    <c:v>Euríbor</c:v>
                  </c:pt>
                  <c:pt idx="1">
                    <c:v>Comercio minorista</c:v>
                  </c:pt>
                  <c:pt idx="2">
                    <c:v>IPC general</c:v>
                  </c:pt>
                  <c:pt idx="3">
                    <c:v>IPC subyacente</c:v>
                  </c:pt>
                  <c:pt idx="4">
                    <c:v>Exportaciones TTM</c:v>
                  </c:pt>
                  <c:pt idx="5">
                    <c:v>Saldo comercial TTM</c:v>
                  </c:pt>
                  <c:pt idx="6">
                    <c:v>IPI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-0.69</c:v>
                </c:pt>
                <c:pt idx="1">
                  <c:v>-0.55</c:v>
                </c:pt>
                <c:pt idx="2">
                  <c:v>-0.55</c:v>
                </c:pt>
                <c:pt idx="3">
                  <c:v>-0.29</c:v>
                </c:pt>
                <c:pt idx="4">
                  <c:v>-0.22</c:v>
                </c:pt>
                <c:pt idx="5">
                  <c:v>-0.08</c:v>
                </c:pt>
                <c:pt idx="6">
                  <c:v>0.17</c:v>
                </c:pt>
              </c:numCache>
            </c:numRef>
          </c:val>
        </c:ser>
        <c:dLbls>
          <c:numFmt formatCode="0.00" sourceLinked="0"/>
          <c:txPr>
            <a:bodyPr/>
            <a:lstStyle/>
            <a:p>
              <a:pPr>
                <a:defRPr b="0" i="0" strike="noStrike" sz="1100" u="none">
                  <a:solidFill>
                    <a:srgbClr val="333333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555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0.5"/>
          <c:min val="-1"/>
        </c:scaling>
        <c:delete val="0"/>
        <c:axPos val="b"/>
        <c:majorGridlines>
          <c:spPr>
            <a:ln w="6350" cap="flat">
              <a:solidFill>
                <a:srgbClr val="D5DCE5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555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Presentación basada en el informe H360 de octubre de 2026 (cierre de datos 10-oct-2026).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b0f2ceac-59f9-589c-a4f9-aa3c22aa6b51/scratchpad/img/logo_fu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274320"/>
            <a:ext cx="868680" cy="24780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4846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HORIZONTE360 CONSULTORÍA INTEGRAL  |  INFORME PROSPECTIVO OCTUBRE 2026</a:t>
            </a:r>
            <a:endParaRPr lang="en-US" sz="10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457200" y="228600"/>
            <a:ext cx="722376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463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D2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46304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463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 H360" descr="/tmp/claude-0/-home-claude/b0f2ceac-59f9-589c-a4f9-aa3c22aa6b51/scratchpad/img/logo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920240" cy="5486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10972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INFORME PROSPECTIVO · OCTUBRE 2026</a:t>
            </a:r>
            <a:endParaRPr lang="en-US" sz="13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1463040"/>
            <a:ext cx="7680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Energía, tipos y confianza: el entorno que condiciona su plan del cuarto trimestre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31089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Análisis macroeconómico, escenarios e IACE-12 para pymes y patrimonios familiares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43891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Datos a 10 de octubre de 2026  ·  Horizonte360 Consultoría Integral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457200" y="228600"/>
            <a:ext cx="7223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Tres cifras resumen el mes: precios, tipos e IACE-12</a:t>
            </a:r>
            <a:endParaRPr lang="en-US" sz="2400" dirty="0"/>
          </a:p>
        </p:txBody>
      </p:sp>
      <p:sp>
        <p:nvSpPr>
          <p:cNvPr id="3" name="Tarjeta IPC general, septiembre"/>
          <p:cNvSpPr/>
          <p:nvPr/>
        </p:nvSpPr>
        <p:spPr>
          <a:xfrm>
            <a:off x="457200" y="1097280"/>
            <a:ext cx="2651760" cy="17373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94360" y="1207008"/>
            <a:ext cx="2377440" cy="7296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B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4,9 %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1965960"/>
            <a:ext cx="2377440" cy="382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 general, septiembre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594360" y="2348179"/>
            <a:ext cx="2377440" cy="486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+0,6 pp vs agosto (4,3 %) · INE, adelantado 29-sep</a:t>
            </a:r>
            <a:endParaRPr lang="en-US" sz="1000" dirty="0"/>
          </a:p>
        </p:txBody>
      </p:sp>
      <p:sp>
        <p:nvSpPr>
          <p:cNvPr id="7" name="Tarjeta Euríbor 12M, septiembre"/>
          <p:cNvSpPr/>
          <p:nvPr/>
        </p:nvSpPr>
        <p:spPr>
          <a:xfrm>
            <a:off x="3246120" y="1097280"/>
            <a:ext cx="2651760" cy="17373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383280" y="1207008"/>
            <a:ext cx="2377440" cy="7296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B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3,247 %</a:t>
            </a:r>
            <a:endParaRPr lang="en-US" sz="3400" dirty="0"/>
          </a:p>
        </p:txBody>
      </p:sp>
      <p:sp>
        <p:nvSpPr>
          <p:cNvPr id="9" name="Text 7"/>
          <p:cNvSpPr txBox="1"/>
          <p:nvPr/>
        </p:nvSpPr>
        <p:spPr>
          <a:xfrm>
            <a:off x="3383280" y="1965960"/>
            <a:ext cx="2377440" cy="382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Euríbor 12M, septiembre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3383280" y="2348179"/>
            <a:ext cx="2377440" cy="486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+0,293 pp vs agosto (2,954 %) · BdE, 1-oct</a:t>
            </a:r>
            <a:endParaRPr lang="en-US" sz="1000" dirty="0"/>
          </a:p>
        </p:txBody>
      </p:sp>
      <p:sp>
        <p:nvSpPr>
          <p:cNvPr id="11" name="Tarjeta IACE-12, octubre"/>
          <p:cNvSpPr/>
          <p:nvPr/>
        </p:nvSpPr>
        <p:spPr>
          <a:xfrm>
            <a:off x="6035040" y="1097280"/>
            <a:ext cx="2651760" cy="17373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172200" y="1207008"/>
            <a:ext cx="2377440" cy="7296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B4F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155,62</a:t>
            </a:r>
            <a:endParaRPr lang="en-US" sz="3400" dirty="0"/>
          </a:p>
        </p:txBody>
      </p:sp>
      <p:sp>
        <p:nvSpPr>
          <p:cNvPr id="13" name="Text 11"/>
          <p:cNvSpPr txBox="1"/>
          <p:nvPr/>
        </p:nvSpPr>
        <p:spPr>
          <a:xfrm>
            <a:off x="6172200" y="1965960"/>
            <a:ext cx="2377440" cy="382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IACE-12, octubre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6172200" y="2348179"/>
            <a:ext cx="2377440" cy="486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−2,20 vs septiembre (157,82) · panel H360 v3.2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017520"/>
            <a:ext cx="8229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Cuatro de seis señales de alerta activadas: Brent, TTF, Euríbor y bono EE.UU. a 30 años.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PIB resiste (+2,7 % a/a en el 2T) y el Banco de España revisa al alza 2026 (2,6 %), con inflación media del 3,9 %.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Decisión próxima: reunión del BCE del 29-oct, con facilidad de depósito en el 2,50 %.</a:t>
            </a:r>
            <a:endParaRPr lang="en-US" sz="1400" dirty="0"/>
          </a:p>
        </p:txBody>
      </p:sp>
      <p:sp>
        <p:nvSpPr>
          <p:cNvPr id="16" name="Fuentes"/>
          <p:cNvSpPr txBox="1"/>
          <p:nvPr/>
        </p:nvSpPr>
        <p:spPr>
          <a:xfrm>
            <a:off x="457200" y="455371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Fuentes: INE (29-sep), Banco de España (1-oct y 9-oct), BCE (10-sep), panel H360 IACE-12 v3.2 (10-oct). Alertas: cotizaciones 7-oct (secundarias).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463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457200" y="228600"/>
            <a:ext cx="7223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guerra de Irán mantiene el petróleo y el gas en zona de alerta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170432"/>
            <a:ext cx="201168" cy="20116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77240" y="1097280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28-feb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965960" y="1097280"/>
            <a:ext cx="2834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Inicio de la guerra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645920"/>
            <a:ext cx="201168" cy="20116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72768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22–26-sep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965960" y="1572768"/>
            <a:ext cx="2834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Conversaciones en la ONU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21408"/>
            <a:ext cx="201168" cy="20116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77240" y="2048256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26-sep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1965960" y="2048256"/>
            <a:ext cx="2834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Trump rechaza la propuesta de Irán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596896"/>
            <a:ext cx="201168" cy="201168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2523744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29-sep a 5-oct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965960" y="2523744"/>
            <a:ext cx="2834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Ocho ataques a petroleros (UKMTO)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072384"/>
            <a:ext cx="201168" cy="201168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2999232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2-oct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1965960" y="2999232"/>
            <a:ext cx="2834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Bessent: «Irán no cargó crudo en septiembre»</a:t>
            </a:r>
            <a:endParaRPr lang="en-US" sz="1200" dirty="0"/>
          </a:p>
        </p:txBody>
      </p:sp>
      <p:sp>
        <p:nvSpPr>
          <p:cNvPr id="18" name="Tarjeta Brent (USD/barril)"/>
          <p:cNvSpPr/>
          <p:nvPr/>
        </p:nvSpPr>
        <p:spPr>
          <a:xfrm>
            <a:off x="5029200" y="1097280"/>
            <a:ext cx="18288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166360" y="1207008"/>
            <a:ext cx="1554480" cy="441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B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101,85</a:t>
            </a:r>
            <a:endParaRPr lang="en-US" sz="2600" dirty="0"/>
          </a:p>
        </p:txBody>
      </p:sp>
      <p:sp>
        <p:nvSpPr>
          <p:cNvPr id="20" name="Text 18"/>
          <p:cNvSpPr txBox="1"/>
          <p:nvPr/>
        </p:nvSpPr>
        <p:spPr>
          <a:xfrm>
            <a:off x="5166360" y="1623060"/>
            <a:ext cx="1554480" cy="231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Brent (USD/barril)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5166360" y="1854403"/>
            <a:ext cx="1554480" cy="294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+33 % vs 9-jul</a:t>
            </a:r>
            <a:endParaRPr lang="en-US" sz="1000" dirty="0"/>
          </a:p>
        </p:txBody>
      </p:sp>
      <p:sp>
        <p:nvSpPr>
          <p:cNvPr id="22" name="Tarjeta TTF (€/MWh)"/>
          <p:cNvSpPr/>
          <p:nvPr/>
        </p:nvSpPr>
        <p:spPr>
          <a:xfrm>
            <a:off x="6949440" y="1097280"/>
            <a:ext cx="173736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086600" y="1207008"/>
            <a:ext cx="1463040" cy="441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B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76,99</a:t>
            </a:r>
            <a:endParaRPr lang="en-US" sz="2600" dirty="0"/>
          </a:p>
        </p:txBody>
      </p:sp>
      <p:sp>
        <p:nvSpPr>
          <p:cNvPr id="24" name="Text 22"/>
          <p:cNvSpPr txBox="1"/>
          <p:nvPr/>
        </p:nvSpPr>
        <p:spPr>
          <a:xfrm>
            <a:off x="7086600" y="1623060"/>
            <a:ext cx="1463040" cy="231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TTF (€/MWh)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1854403"/>
            <a:ext cx="1463040" cy="294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+135 % a/a</a:t>
            </a:r>
            <a:endParaRPr lang="en-US" sz="1000" dirty="0"/>
          </a:p>
        </p:txBody>
      </p:sp>
      <p:sp>
        <p:nvSpPr>
          <p:cNvPr id="26" name="Tarjeta IBEX 35"/>
          <p:cNvSpPr/>
          <p:nvPr/>
        </p:nvSpPr>
        <p:spPr>
          <a:xfrm>
            <a:off x="5029200" y="2286000"/>
            <a:ext cx="18288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5166360" y="2395728"/>
            <a:ext cx="1554480" cy="441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19.118</a:t>
            </a:r>
            <a:endParaRPr lang="en-US" sz="2600" dirty="0"/>
          </a:p>
        </p:txBody>
      </p:sp>
      <p:sp>
        <p:nvSpPr>
          <p:cNvPr id="28" name="Text 26"/>
          <p:cNvSpPr txBox="1"/>
          <p:nvPr/>
        </p:nvSpPr>
        <p:spPr>
          <a:xfrm>
            <a:off x="5166360" y="2811780"/>
            <a:ext cx="1554480" cy="231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IBEX 35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5166360" y="3043123"/>
            <a:ext cx="1554480" cy="294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Récord: 20.213 (11-ago)</a:t>
            </a:r>
            <a:endParaRPr lang="en-US" sz="1000" dirty="0"/>
          </a:p>
        </p:txBody>
      </p:sp>
      <p:sp>
        <p:nvSpPr>
          <p:cNvPr id="30" name="Tarjeta Bono EE.UU. 30A"/>
          <p:cNvSpPr/>
          <p:nvPr/>
        </p:nvSpPr>
        <p:spPr>
          <a:xfrm>
            <a:off x="6949440" y="2286000"/>
            <a:ext cx="173736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7086600" y="2395728"/>
            <a:ext cx="1463040" cy="441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5,70 %</a:t>
            </a:r>
            <a:endParaRPr lang="en-US" sz="2600" dirty="0"/>
          </a:p>
        </p:txBody>
      </p:sp>
      <p:sp>
        <p:nvSpPr>
          <p:cNvPr id="32" name="Text 30"/>
          <p:cNvSpPr txBox="1"/>
          <p:nvPr/>
        </p:nvSpPr>
        <p:spPr>
          <a:xfrm>
            <a:off x="7086600" y="2811780"/>
            <a:ext cx="1463040" cy="231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Bono EE.UU. 30A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7086600" y="3043123"/>
            <a:ext cx="1463040" cy="294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Fed: 3,75–4,00 %</a:t>
            </a:r>
            <a:endParaRPr lang="en-US" sz="1000" dirty="0"/>
          </a:p>
        </p:txBody>
      </p:sp>
      <p:sp>
        <p:nvSpPr>
          <p:cNvPr id="34" name="Aranceles"/>
          <p:cNvSpPr/>
          <p:nvPr/>
        </p:nvSpPr>
        <p:spPr>
          <a:xfrm>
            <a:off x="457200" y="3611880"/>
            <a:ext cx="8229600" cy="82296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594360" y="3639312"/>
            <a:ext cx="79552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Aranceles de EE.UU. </a:t>
            </a:r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Sección 122 (10 % global) expiró el 24-jul y la sustituyen aranceles de la Sección 301 (trabajo forzoso). Para la UE, el complemento fija MFN+301 en el 10 % y los productos de la Sección 232 quedan exentos.</a:t>
            </a:r>
            <a:endParaRPr lang="en-US" sz="1200" dirty="0"/>
          </a:p>
        </p:txBody>
      </p:sp>
      <p:sp>
        <p:nvSpPr>
          <p:cNvPr id="36" name="Fuentes"/>
          <p:cNvSpPr txBox="1"/>
          <p:nvPr/>
        </p:nvSpPr>
        <p:spPr>
          <a:xfrm>
            <a:off x="457200" y="455371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Fuentes: UKMTO, Dpto. del Tesoro EE.UU. (2-oct), USTR. Cotizaciones 7-oct-2026 (secundarias); BME; Fed 16-sep. Variación Brent: derivada H360.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463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457200" y="228600"/>
            <a:ext cx="7223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España: la actividad resiste; comercio minorista y sector exterior flaquean</a:t>
            </a:r>
            <a:endParaRPr lang="en-US" sz="2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51560"/>
          <a:ext cx="822960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3291840"/>
                <a:gridCol w="822960"/>
                <a:gridCol w="2103120"/>
              </a:tblGrid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Indicador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2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Dato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2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Periodo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2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Fuente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240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PIB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+0,7 % t/t · +2,7 % a/a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2T-26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INE, 30-jul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Paro (EPA)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9,87 %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2T-26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Ocupados (EPA)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22,779 millones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2T-26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Paro registrado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2.379.505 (+23.587 m/m; −1,74 % a/a)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sept-26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SEPE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Afiliación media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22.437.600 (+92.300 m/m; +3,4 % a/a)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sept-26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Seg. Social, vía BBVA Research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Producción industrial (IPI)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+1,5 % a/a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ago-26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INE, 6-oct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Comercio minorista (ICM)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−0,4 % a/a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ago-26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Ventas VESGEP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+3,4 % a/a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2T-26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AEAT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Déficit comercial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7.686 M€ (export. +5,3 %; import. +15,7 %)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jun-26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Mº de Economía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Fuentes"/>
          <p:cNvSpPr txBox="1"/>
          <p:nvPr/>
        </p:nvSpPr>
        <p:spPr>
          <a:xfrm>
            <a:off x="457200" y="455371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Último dato oficial disponible por indicador; no se extrapolan valores no publicados. Comercio exterior: julio no localizado.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463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457200" y="228600"/>
            <a:ext cx="7223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inflación sube y el Euríbor ya supera el 3,2 %</a:t>
            </a:r>
            <a:endParaRPr lang="en-US" sz="24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051560"/>
          <a:ext cx="429768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arjeta Euríbor 12M (sept)"/>
          <p:cNvSpPr/>
          <p:nvPr/>
        </p:nvSpPr>
        <p:spPr>
          <a:xfrm>
            <a:off x="5029200" y="1097280"/>
            <a:ext cx="182880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5166360" y="1207008"/>
            <a:ext cx="1554480" cy="4224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B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3,247 %</a:t>
            </a:r>
            <a:endParaRPr lang="en-US" sz="2600" dirty="0"/>
          </a:p>
        </p:txBody>
      </p:sp>
      <p:sp>
        <p:nvSpPr>
          <p:cNvPr id="6" name="Text 3"/>
          <p:cNvSpPr txBox="1"/>
          <p:nvPr/>
        </p:nvSpPr>
        <p:spPr>
          <a:xfrm>
            <a:off x="5166360" y="1600200"/>
            <a:ext cx="1554480" cy="2212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Euríbor 12M (sept)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5166360" y="1821485"/>
            <a:ext cx="1554480" cy="2816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ago: 2,954 %</a:t>
            </a:r>
            <a:endParaRPr lang="en-US" sz="1000" dirty="0"/>
          </a:p>
        </p:txBody>
      </p:sp>
      <p:sp>
        <p:nvSpPr>
          <p:cNvPr id="8" name="Tarjeta BCE: depósito"/>
          <p:cNvSpPr/>
          <p:nvPr/>
        </p:nvSpPr>
        <p:spPr>
          <a:xfrm>
            <a:off x="6949440" y="1097280"/>
            <a:ext cx="173736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086600" y="1207008"/>
            <a:ext cx="1463040" cy="4224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2,50 %</a:t>
            </a:r>
            <a:endParaRPr lang="en-US" sz="2600" dirty="0"/>
          </a:p>
        </p:txBody>
      </p:sp>
      <p:sp>
        <p:nvSpPr>
          <p:cNvPr id="10" name="Text 7"/>
          <p:cNvSpPr txBox="1"/>
          <p:nvPr/>
        </p:nvSpPr>
        <p:spPr>
          <a:xfrm>
            <a:off x="7086600" y="1600200"/>
            <a:ext cx="1463040" cy="2212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BCE: depósito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7086600" y="1821485"/>
            <a:ext cx="1463040" cy="2816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próx.: 29-oct</a:t>
            </a:r>
            <a:endParaRPr lang="en-US" sz="1000" dirty="0"/>
          </a:p>
        </p:txBody>
      </p:sp>
      <p:sp>
        <p:nvSpPr>
          <p:cNvPr id="12" name="Tarjeta IRS a 5 años"/>
          <p:cNvSpPr/>
          <p:nvPr/>
        </p:nvSpPr>
        <p:spPr>
          <a:xfrm>
            <a:off x="5029200" y="2240280"/>
            <a:ext cx="182880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5166360" y="2350008"/>
            <a:ext cx="1554480" cy="4224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3,450 %</a:t>
            </a:r>
            <a:endParaRPr lang="en-US" sz="2600" dirty="0"/>
          </a:p>
        </p:txBody>
      </p:sp>
      <p:sp>
        <p:nvSpPr>
          <p:cNvPr id="14" name="Text 11"/>
          <p:cNvSpPr txBox="1"/>
          <p:nvPr/>
        </p:nvSpPr>
        <p:spPr>
          <a:xfrm>
            <a:off x="5166360" y="2743200"/>
            <a:ext cx="1554480" cy="2212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IRS a 5 años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5166360" y="2964485"/>
            <a:ext cx="1554480" cy="2816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sept-26</a:t>
            </a:r>
            <a:endParaRPr lang="en-US" sz="1000" dirty="0"/>
          </a:p>
        </p:txBody>
      </p:sp>
      <p:sp>
        <p:nvSpPr>
          <p:cNvPr id="16" name="Tarjeta Fed"/>
          <p:cNvSpPr/>
          <p:nvPr/>
        </p:nvSpPr>
        <p:spPr>
          <a:xfrm>
            <a:off x="6949440" y="2240280"/>
            <a:ext cx="173736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86600" y="2350008"/>
            <a:ext cx="1463040" cy="4224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3,75–4,00 %</a:t>
            </a:r>
            <a:endParaRPr lang="en-US" sz="2000" dirty="0"/>
          </a:p>
        </p:txBody>
      </p:sp>
      <p:sp>
        <p:nvSpPr>
          <p:cNvPr id="18" name="Text 15"/>
          <p:cNvSpPr txBox="1"/>
          <p:nvPr/>
        </p:nvSpPr>
        <p:spPr>
          <a:xfrm>
            <a:off x="7086600" y="2743200"/>
            <a:ext cx="1463040" cy="2212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Fed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7086600" y="2964485"/>
            <a:ext cx="1463040" cy="2816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16-sep, 12–0</a:t>
            </a:r>
            <a:endParaRPr lang="en-US" sz="1000" dirty="0"/>
          </a:p>
        </p:txBody>
      </p:sp>
      <p:sp>
        <p:nvSpPr>
          <p:cNvPr id="20" name="Text 17"/>
          <p:cNvSpPr txBox="1"/>
          <p:nvPr/>
        </p:nvSpPr>
        <p:spPr>
          <a:xfrm>
            <a:off x="5029200" y="342900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Proyecciones BCE (eurozona, IPCA): 3,0 % · 2,5 % · 2,1 %; PIB: 0,9 % · 1,4 % · 1,5 % (2026 · 2027 · 2028).</a:t>
            </a:r>
            <a:endParaRPr lang="en-US" sz="1200" dirty="0"/>
          </a:p>
        </p:txBody>
      </p:sp>
      <p:sp>
        <p:nvSpPr>
          <p:cNvPr id="21" name="Fuentes"/>
          <p:cNvSpPr txBox="1"/>
          <p:nvPr/>
        </p:nvSpPr>
        <p:spPr>
          <a:xfrm>
            <a:off x="457200" y="455371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Fuentes: INE (29-sep), Banco de España (1-oct), BCE (10-sep), Fed (16-sep). IPCA España sept: 5,0 % (subyacente 3,2 %).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463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457200" y="228600"/>
            <a:ext cx="7223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Banco de España revisa al alza PIB e inflación respecto a junio</a:t>
            </a:r>
            <a:endParaRPr lang="en-US" sz="2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512064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1371600"/>
                <a:gridCol w="1188720"/>
                <a:gridCol w="118872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Variable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2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Funcas (16-sep)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2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BdE (9-oct)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2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BdE (junio)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240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PIB 2026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2,5 %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2,6 %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2,3 %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PIB 2027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2,0 %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2,2 %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1,7 %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Inflación 2026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3,4 %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3,9 %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3,6 %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Inflación 2027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2,5 %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3,7 %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2,6 %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Paro 2026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9,9 %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10,0 %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Paro 2027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9,6 %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9,7 %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852160" y="1097280"/>
            <a:ext cx="28346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Lectura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Inflación media 2026 del BdE (3,9 %) frente al 3,4 % de Funcas: 0,5 pp de diferencia.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BdE advierte de una inflación en torno al 5 % a final de 2026 sin las medidas fiscales energéticas.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PIB del 3T estimado en ≈ +0,6 % t/t.</a:t>
            </a:r>
            <a:endParaRPr lang="en-US" sz="1300" dirty="0"/>
          </a:p>
        </p:txBody>
      </p:sp>
      <p:sp>
        <p:nvSpPr>
          <p:cNvPr id="5" name="Fuentes"/>
          <p:cNvSpPr txBox="1"/>
          <p:nvPr/>
        </p:nvSpPr>
        <p:spPr>
          <a:xfrm>
            <a:off x="457200" y="455371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Fuentes: Funcas (previsiones 16-sep-2026); Banco de España, proyecciones macroeconómicas 3T-26 (9-oct-2026). Son previsiones, no datos observados.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463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457200" y="228600"/>
            <a:ext cx="7223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Endeudamiento: la deuda pública se acerca al 100 % del PIB</a:t>
            </a:r>
            <a:endParaRPr lang="en-US" sz="2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51560"/>
          <a:ext cx="512064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1280160"/>
                <a:gridCol w="1097280"/>
              </a:tblGrid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Concepto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2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M€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2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 PIB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240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AAPP (consolidado, jul-26)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1.744.000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99,9 %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 Estado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1.589.000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91,0 %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 Seguridad Social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136.000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7,8 %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 CCAA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349.000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20,0 %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 Corporaciones locales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22.000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1,2 %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 Otras Admin. Central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31.000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1,8 %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Hogares (2T-26)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729.000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41,9 %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Empresas (2T-26)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1.077.000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61,9 %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</a:tr>
            </a:tbl>
          </a:graphicData>
        </a:graphic>
      </p:graphicFrame>
      <p:sp>
        <p:nvSpPr>
          <p:cNvPr id="4" name="Conciliación"/>
          <p:cNvSpPr/>
          <p:nvPr/>
        </p:nvSpPr>
        <p:spPr>
          <a:xfrm>
            <a:off x="5852160" y="1051560"/>
            <a:ext cx="2834640" cy="3108960"/>
          </a:xfrm>
          <a:prstGeom prst="roundRect">
            <a:avLst>
              <a:gd name="adj" fmla="val 258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5989320" y="1143000"/>
            <a:ext cx="256032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qué los subsectores no suman el total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saldos por subsector son brutos: suman 2.127.000 M€ (121,8 % del PIB). El consolidado, 1.744.000 M€, elimina 383.000 M€ de deuda entre administraciones.</a:t>
            </a:r>
            <a:endParaRPr lang="en-US" sz="1200" dirty="0"/>
          </a:p>
          <a:p>
            <a:pPr indent="0" marL="0">
              <a:buNone/>
            </a:pPr>
            <a:r>
              <a:rPr lang="en-US" sz="12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Explicación inferida de la metodología PDE.</a:t>
            </a:r>
            <a:endParaRPr lang="en-US" sz="1200" dirty="0"/>
          </a:p>
        </p:txBody>
      </p:sp>
      <p:sp>
        <p:nvSpPr>
          <p:cNvPr id="6" name="Fuentes"/>
          <p:cNvSpPr txBox="1"/>
          <p:nvPr/>
        </p:nvSpPr>
        <p:spPr>
          <a:xfrm>
            <a:off x="457200" y="455371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Fuentes: Banco de España (PDE, 17-sep-2026); cuentas financieras 2T-26 (secundaria: Europa Press).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463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457200" y="228600"/>
            <a:ext cx="7223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Vivienda: precios al +12 % y cuota hipotecaria al alza</a:t>
            </a:r>
            <a:endParaRPr lang="en-US" sz="2400" dirty="0"/>
          </a:p>
        </p:txBody>
      </p:sp>
      <p:sp>
        <p:nvSpPr>
          <p:cNvPr id="3" name="Tarjeta IPV, 2T-26 (a/a)"/>
          <p:cNvSpPr/>
          <p:nvPr/>
        </p:nvSpPr>
        <p:spPr>
          <a:xfrm>
            <a:off x="457200" y="1097280"/>
            <a:ext cx="201168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94360" y="1207008"/>
            <a:ext cx="1737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+12,2 %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1783080"/>
            <a:ext cx="1737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IPV, 2T-26 (a/a)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594360" y="2084832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Nueva +7,4 % · usada +12,9 %</a:t>
            </a:r>
            <a:endParaRPr lang="en-US" sz="1000" dirty="0"/>
          </a:p>
        </p:txBody>
      </p:sp>
      <p:sp>
        <p:nvSpPr>
          <p:cNvPr id="7" name="Tarjeta €/m² (Registradores)"/>
          <p:cNvSpPr/>
          <p:nvPr/>
        </p:nvSpPr>
        <p:spPr>
          <a:xfrm>
            <a:off x="2606040" y="1097280"/>
            <a:ext cx="201168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743200" y="1207008"/>
            <a:ext cx="1737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2.487</a:t>
            </a:r>
            <a:endParaRPr lang="en-US" sz="34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1783080"/>
            <a:ext cx="1737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€/m² (Registradores)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743200" y="2084832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+9,2 % a/a</a:t>
            </a:r>
            <a:endParaRPr lang="en-US" sz="1000" dirty="0"/>
          </a:p>
        </p:txBody>
      </p:sp>
      <p:sp>
        <p:nvSpPr>
          <p:cNvPr id="11" name="Tarjeta Compraventas"/>
          <p:cNvSpPr/>
          <p:nvPr/>
        </p:nvSpPr>
        <p:spPr>
          <a:xfrm>
            <a:off x="457200" y="2606040"/>
            <a:ext cx="201168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94360" y="2715768"/>
            <a:ext cx="1737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B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−2,3 %</a:t>
            </a:r>
            <a:endParaRPr lang="en-US" sz="3400" dirty="0"/>
          </a:p>
        </p:txBody>
      </p:sp>
      <p:sp>
        <p:nvSpPr>
          <p:cNvPr id="13" name="Text 11"/>
          <p:cNvSpPr txBox="1"/>
          <p:nvPr/>
        </p:nvSpPr>
        <p:spPr>
          <a:xfrm>
            <a:off x="594360" y="3291840"/>
            <a:ext cx="1737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Compraventas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94360" y="3593592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167.934 · 2T-26, a/a</a:t>
            </a:r>
            <a:endParaRPr lang="en-US" sz="1000" dirty="0"/>
          </a:p>
        </p:txBody>
      </p:sp>
      <p:sp>
        <p:nvSpPr>
          <p:cNvPr id="15" name="Tarjeta Cuota media"/>
          <p:cNvSpPr/>
          <p:nvPr/>
        </p:nvSpPr>
        <p:spPr>
          <a:xfrm>
            <a:off x="2606040" y="2606040"/>
            <a:ext cx="201168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2743200" y="2715768"/>
            <a:ext cx="1737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825 €</a:t>
            </a:r>
            <a:endParaRPr lang="en-US" sz="3400" dirty="0"/>
          </a:p>
        </p:txBody>
      </p:sp>
      <p:sp>
        <p:nvSpPr>
          <p:cNvPr id="17" name="Text 15"/>
          <p:cNvSpPr txBox="1"/>
          <p:nvPr/>
        </p:nvSpPr>
        <p:spPr>
          <a:xfrm>
            <a:off x="2743200" y="3291840"/>
            <a:ext cx="1737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Cuota media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743200" y="3593592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34,3 % del coste salarial</a:t>
            </a:r>
            <a:endParaRPr lang="en-US" sz="1000" dirty="0"/>
          </a:p>
        </p:txBody>
      </p:sp>
      <p:graphicFrame>
        <p:nvGraphicFramePr>
          <p:cNvPr id="19" name="Chart 0" descr=""/>
          <p:cNvGraphicFramePr/>
          <p:nvPr/>
        </p:nvGraphicFramePr>
        <p:xfrm>
          <a:off x="4846320" y="1051560"/>
          <a:ext cx="393192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0" name="Fuentes"/>
          <p:cNvSpPr txBox="1"/>
          <p:nvPr/>
        </p:nvSpPr>
        <p:spPr>
          <a:xfrm>
            <a:off x="457200" y="455371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Fuentes: INE, IPV 2T (7-sep); Colegio de Registradores, ERI 2T-26. Stress test derivado H360; Euríbor de sept-2025 derivado.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463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457200" y="228600"/>
            <a:ext cx="7223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Impacto: márgenes de la pyme y conservación del patrimonio</a:t>
            </a:r>
            <a:endParaRPr lang="en-US" sz="2400" dirty="0"/>
          </a:p>
        </p:txBody>
      </p:sp>
      <p:sp>
        <p:nvSpPr>
          <p:cNvPr id="3" name="Pymes"/>
          <p:cNvSpPr/>
          <p:nvPr/>
        </p:nvSpPr>
        <p:spPr>
          <a:xfrm>
            <a:off x="457200" y="1051560"/>
            <a:ext cx="4023360" cy="3383280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1430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Pymes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554480"/>
            <a:ext cx="365760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Coste energético</a:t>
            </a:r>
            <a:endParaRPr lang="en-US" sz="14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TTF a 76,99 €/MWh, +135 % a/a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Coste del crédito</a:t>
            </a:r>
            <a:endParaRPr lang="en-US" sz="14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Euríbor 12M en 3,247 %, +1,08 pp a/a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Demanda</a:t>
            </a:r>
            <a:endParaRPr lang="en-US" sz="14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Ventas VESGEP +3,4 %; comercio minorista −0,4 % (ago)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Reestructuración y M&amp;A</a:t>
            </a:r>
            <a:endParaRPr lang="en-US" sz="14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Tipos altos y energía abren ventana de renegociación</a:t>
            </a:r>
            <a:endParaRPr lang="en-US" sz="1400" dirty="0"/>
          </a:p>
        </p:txBody>
      </p:sp>
      <p:sp>
        <p:nvSpPr>
          <p:cNvPr id="6" name="Patrimonios"/>
          <p:cNvSpPr/>
          <p:nvPr/>
        </p:nvSpPr>
        <p:spPr>
          <a:xfrm>
            <a:off x="4663440" y="1051560"/>
            <a:ext cx="4023360" cy="3383280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846320" y="11430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Patrimonios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846320" y="1554480"/>
            <a:ext cx="365760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Renta fija</a:t>
            </a:r>
            <a:endParaRPr lang="en-US" sz="14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Bono EE.UU. 30A en 5,70 %; IRS 5 años en 3,450 %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Renta variable</a:t>
            </a:r>
            <a:endParaRPr lang="en-US" sz="14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IBEX 35 en 19.118, un 5,4 % bajo su récord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Inmobiliario</a:t>
            </a:r>
            <a:endParaRPr lang="en-US" sz="14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Precios +12,2 % a/a (IPV) con compraventas −2,3 %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Riqueza de los hogares</a:t>
            </a:r>
            <a:endParaRPr lang="en-US" sz="14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Financiera neta 2,813 billones € (161,8 % del PIB)</a:t>
            </a:r>
            <a:endParaRPr lang="en-US" sz="1400" dirty="0"/>
          </a:p>
        </p:txBody>
      </p:sp>
      <p:sp>
        <p:nvSpPr>
          <p:cNvPr id="9" name="Fuentes"/>
          <p:cNvSpPr txBox="1"/>
          <p:nvPr/>
        </p:nvSpPr>
        <p:spPr>
          <a:xfrm>
            <a:off x="457200" y="455371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Fuentes: cotizaciones 7-oct (secundarias), BdE, INE, AEAT, Registradores. Euríbor a/a y distancia al récord del IBEX: derivados H360.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463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457200" y="228600"/>
            <a:ext cx="7223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Tres escenarios para planificar el cuarto trimestre</a:t>
            </a:r>
            <a:endParaRPr lang="en-US" sz="2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468880"/>
                <a:gridCol w="1920240"/>
                <a:gridCol w="1920240"/>
                <a:gridCol w="1920240"/>
              </a:tblGrid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Variable (dic-2026)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2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Favorable · 20 %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2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Base · 50 %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2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Adverso · 30 %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240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Brent (USD)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80–90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95–110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115–130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TTF (€/MWh)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55–65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70–85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&gt; 90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IPC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3,5–4,0 %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4,5–5,2 %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5,5–6,5 %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Euríbor 12M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2,9–3,1 %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3,3–3,6 %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3,7–4,0 %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Facilidad de depósito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2,50 %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2,50–2,75 %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2,75–3,00 %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PIB 4T (t/t)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0,5–0,6 %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0,4–0,5 %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0,1–0,3 %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</a:tr>
            </a:tbl>
          </a:graphicData>
        </a:graphic>
      </p:graphicFrame>
      <p:sp>
        <p:nvSpPr>
          <p:cNvPr id="4" name="Fuentes"/>
          <p:cNvSpPr txBox="1"/>
          <p:nvPr/>
        </p:nvSpPr>
        <p:spPr>
          <a:xfrm>
            <a:off x="457200" y="455371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Estimaciones y probabilidades de Horizonte360; no son previsiones oficiales.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463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457200" y="228600"/>
            <a:ext cx="7223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Transporte y logística es el sector más expuesto</a:t>
            </a:r>
            <a:endParaRPr lang="en-US" sz="2400" dirty="0"/>
          </a:p>
        </p:txBody>
      </p:sp>
      <p:sp>
        <p:nvSpPr>
          <p:cNvPr id="3" name="Transporte y logística"/>
          <p:cNvSpPr/>
          <p:nvPr/>
        </p:nvSpPr>
        <p:spPr>
          <a:xfrm>
            <a:off x="457200" y="1097280"/>
            <a:ext cx="1572768" cy="896112"/>
          </a:xfrm>
          <a:prstGeom prst="roundRect">
            <a:avLst>
              <a:gd name="adj" fmla="val 6122"/>
            </a:avLst>
          </a:prstGeom>
          <a:solidFill>
            <a:srgbClr val="B22222"/>
          </a:solidFill>
          <a:ln w="12700">
            <a:solidFill>
              <a:srgbClr val="B2222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30352" y="1143000"/>
            <a:ext cx="1426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Transporte y logística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530352" y="1700784"/>
            <a:ext cx="1426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Impacto alto</a:t>
            </a:r>
            <a:endParaRPr lang="en-US" sz="1000" dirty="0"/>
          </a:p>
        </p:txBody>
      </p:sp>
      <p:sp>
        <p:nvSpPr>
          <p:cNvPr id="6" name="Construcción"/>
          <p:cNvSpPr/>
          <p:nvPr/>
        </p:nvSpPr>
        <p:spPr>
          <a:xfrm>
            <a:off x="2121408" y="1097280"/>
            <a:ext cx="1572768" cy="896112"/>
          </a:xfrm>
          <a:prstGeom prst="roundRect">
            <a:avLst>
              <a:gd name="adj" fmla="val 6122"/>
            </a:avLst>
          </a:prstGeom>
          <a:solidFill>
            <a:srgbClr val="E8870A"/>
          </a:solidFill>
          <a:ln w="12700">
            <a:solidFill>
              <a:srgbClr val="E8870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194560" y="1143000"/>
            <a:ext cx="1426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Construcción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2194560" y="1700784"/>
            <a:ext cx="1426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Impacto medio</a:t>
            </a:r>
            <a:endParaRPr lang="en-US" sz="1000" dirty="0"/>
          </a:p>
        </p:txBody>
      </p:sp>
      <p:sp>
        <p:nvSpPr>
          <p:cNvPr id="9" name="Exportación"/>
          <p:cNvSpPr/>
          <p:nvPr/>
        </p:nvSpPr>
        <p:spPr>
          <a:xfrm>
            <a:off x="3785616" y="1097280"/>
            <a:ext cx="1572768" cy="896112"/>
          </a:xfrm>
          <a:prstGeom prst="roundRect">
            <a:avLst>
              <a:gd name="adj" fmla="val 6122"/>
            </a:avLst>
          </a:prstGeom>
          <a:solidFill>
            <a:srgbClr val="E8870A"/>
          </a:solidFill>
          <a:ln w="12700">
            <a:solidFill>
              <a:srgbClr val="E8870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858768" y="1143000"/>
            <a:ext cx="1426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Exportación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3858768" y="1700784"/>
            <a:ext cx="1426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Impacto medio</a:t>
            </a:r>
            <a:endParaRPr lang="en-US" sz="1000" dirty="0"/>
          </a:p>
        </p:txBody>
      </p:sp>
      <p:sp>
        <p:nvSpPr>
          <p:cNvPr id="12" name="Turismo"/>
          <p:cNvSpPr/>
          <p:nvPr/>
        </p:nvSpPr>
        <p:spPr>
          <a:xfrm>
            <a:off x="5449824" y="1097280"/>
            <a:ext cx="1572768" cy="896112"/>
          </a:xfrm>
          <a:prstGeom prst="roundRect">
            <a:avLst>
              <a:gd name="adj" fmla="val 6122"/>
            </a:avLst>
          </a:prstGeom>
          <a:solidFill>
            <a:srgbClr val="E8870A"/>
          </a:solidFill>
          <a:ln w="12700">
            <a:solidFill>
              <a:srgbClr val="E8870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522976" y="1143000"/>
            <a:ext cx="1426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Turismo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5522976" y="1700784"/>
            <a:ext cx="1426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Impacto medio</a:t>
            </a:r>
            <a:endParaRPr lang="en-US" sz="1000" dirty="0"/>
          </a:p>
        </p:txBody>
      </p:sp>
      <p:sp>
        <p:nvSpPr>
          <p:cNvPr id="15" name="Industria"/>
          <p:cNvSpPr/>
          <p:nvPr/>
        </p:nvSpPr>
        <p:spPr>
          <a:xfrm>
            <a:off x="7114032" y="1097280"/>
            <a:ext cx="1572768" cy="896112"/>
          </a:xfrm>
          <a:prstGeom prst="roundRect">
            <a:avLst>
              <a:gd name="adj" fmla="val 6122"/>
            </a:avLst>
          </a:prstGeom>
          <a:solidFill>
            <a:srgbClr val="E8870A"/>
          </a:solidFill>
          <a:ln w="12700">
            <a:solidFill>
              <a:srgbClr val="E8870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187184" y="1143000"/>
            <a:ext cx="1426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Industria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7187184" y="1700784"/>
            <a:ext cx="1426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Impacto medio</a:t>
            </a:r>
            <a:endParaRPr lang="en-US" sz="1000" dirty="0"/>
          </a:p>
        </p:txBody>
      </p:sp>
      <p:sp>
        <p:nvSpPr>
          <p:cNvPr id="18" name="Comercio de componentes tecnológicos"/>
          <p:cNvSpPr/>
          <p:nvPr/>
        </p:nvSpPr>
        <p:spPr>
          <a:xfrm>
            <a:off x="457200" y="2103120"/>
            <a:ext cx="1572768" cy="896112"/>
          </a:xfrm>
          <a:prstGeom prst="roundRect">
            <a:avLst>
              <a:gd name="adj" fmla="val 6122"/>
            </a:avLst>
          </a:prstGeom>
          <a:solidFill>
            <a:srgbClr val="E8870A"/>
          </a:solidFill>
          <a:ln w="12700">
            <a:solidFill>
              <a:srgbClr val="E8870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30352" y="2148840"/>
            <a:ext cx="1426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Comercio de componentes tecnológicos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530352" y="2706624"/>
            <a:ext cx="1426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Impacto medio</a:t>
            </a:r>
            <a:endParaRPr lang="en-US" sz="1000" dirty="0"/>
          </a:p>
        </p:txBody>
      </p:sp>
      <p:sp>
        <p:nvSpPr>
          <p:cNvPr id="21" name="Mayorista alimentación"/>
          <p:cNvSpPr/>
          <p:nvPr/>
        </p:nvSpPr>
        <p:spPr>
          <a:xfrm>
            <a:off x="2121408" y="2103120"/>
            <a:ext cx="1572768" cy="896112"/>
          </a:xfrm>
          <a:prstGeom prst="roundRect">
            <a:avLst>
              <a:gd name="adj" fmla="val 6122"/>
            </a:avLst>
          </a:prstGeom>
          <a:solidFill>
            <a:srgbClr val="E8870A"/>
          </a:solidFill>
          <a:ln w="12700">
            <a:solidFill>
              <a:srgbClr val="E8870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2194560" y="2148840"/>
            <a:ext cx="1426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Mayorista alimentación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2194560" y="2706624"/>
            <a:ext cx="1426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Impacto medio</a:t>
            </a:r>
            <a:endParaRPr lang="en-US" sz="1000" dirty="0"/>
          </a:p>
        </p:txBody>
      </p:sp>
      <p:sp>
        <p:nvSpPr>
          <p:cNvPr id="24" name="Agricultura"/>
          <p:cNvSpPr/>
          <p:nvPr/>
        </p:nvSpPr>
        <p:spPr>
          <a:xfrm>
            <a:off x="3785616" y="2103120"/>
            <a:ext cx="1572768" cy="896112"/>
          </a:xfrm>
          <a:prstGeom prst="roundRect">
            <a:avLst>
              <a:gd name="adj" fmla="val 6122"/>
            </a:avLst>
          </a:prstGeom>
          <a:solidFill>
            <a:srgbClr val="E8870A"/>
          </a:solidFill>
          <a:ln w="12700">
            <a:solidFill>
              <a:srgbClr val="E8870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3858768" y="2148840"/>
            <a:ext cx="1426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Agricultura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3858768" y="2706624"/>
            <a:ext cx="1426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Impacto medio</a:t>
            </a:r>
            <a:endParaRPr lang="en-US" sz="1000" dirty="0"/>
          </a:p>
        </p:txBody>
      </p:sp>
      <p:sp>
        <p:nvSpPr>
          <p:cNvPr id="27" name="Publicidad"/>
          <p:cNvSpPr/>
          <p:nvPr/>
        </p:nvSpPr>
        <p:spPr>
          <a:xfrm>
            <a:off x="5449824" y="2103120"/>
            <a:ext cx="1572768" cy="896112"/>
          </a:xfrm>
          <a:prstGeom prst="roundRect">
            <a:avLst>
              <a:gd name="adj" fmla="val 6122"/>
            </a:avLst>
          </a:prstGeom>
          <a:solidFill>
            <a:srgbClr val="E8870A"/>
          </a:solidFill>
          <a:ln w="12700">
            <a:solidFill>
              <a:srgbClr val="E8870A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522976" y="2148840"/>
            <a:ext cx="1426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Publicidad</a:t>
            </a:r>
            <a:endParaRPr lang="en-US" sz="1100" dirty="0"/>
          </a:p>
        </p:txBody>
      </p:sp>
      <p:sp>
        <p:nvSpPr>
          <p:cNvPr id="29" name="Text 27"/>
          <p:cNvSpPr txBox="1"/>
          <p:nvPr/>
        </p:nvSpPr>
        <p:spPr>
          <a:xfrm>
            <a:off x="5522976" y="2706624"/>
            <a:ext cx="1426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Impacto medio</a:t>
            </a:r>
            <a:endParaRPr lang="en-US" sz="1000" dirty="0"/>
          </a:p>
        </p:txBody>
      </p:sp>
      <p:sp>
        <p:nvSpPr>
          <p:cNvPr id="30" name="Hoteles"/>
          <p:cNvSpPr/>
          <p:nvPr/>
        </p:nvSpPr>
        <p:spPr>
          <a:xfrm>
            <a:off x="7114032" y="2103120"/>
            <a:ext cx="1572768" cy="896112"/>
          </a:xfrm>
          <a:prstGeom prst="roundRect">
            <a:avLst>
              <a:gd name="adj" fmla="val 6122"/>
            </a:avLst>
          </a:prstGeom>
          <a:solidFill>
            <a:srgbClr val="E8870A"/>
          </a:solidFill>
          <a:ln w="12700">
            <a:solidFill>
              <a:srgbClr val="E8870A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7187184" y="2148840"/>
            <a:ext cx="1426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Hoteles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7187184" y="2706624"/>
            <a:ext cx="1426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Impacto medio</a:t>
            </a:r>
            <a:endParaRPr lang="en-US" sz="1000" dirty="0"/>
          </a:p>
        </p:txBody>
      </p:sp>
      <p:sp>
        <p:nvSpPr>
          <p:cNvPr id="33" name="Formación"/>
          <p:cNvSpPr/>
          <p:nvPr/>
        </p:nvSpPr>
        <p:spPr>
          <a:xfrm>
            <a:off x="457200" y="3108960"/>
            <a:ext cx="1572768" cy="896112"/>
          </a:xfrm>
          <a:prstGeom prst="roundRect">
            <a:avLst>
              <a:gd name="adj" fmla="val 6122"/>
            </a:avLst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530352" y="3154680"/>
            <a:ext cx="1426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Formación</a:t>
            </a:r>
            <a:endParaRPr lang="en-US" sz="1100" dirty="0"/>
          </a:p>
        </p:txBody>
      </p:sp>
      <p:sp>
        <p:nvSpPr>
          <p:cNvPr id="35" name="Text 33"/>
          <p:cNvSpPr txBox="1"/>
          <p:nvPr/>
        </p:nvSpPr>
        <p:spPr>
          <a:xfrm>
            <a:off x="530352" y="3712464"/>
            <a:ext cx="1426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Impacto bajo</a:t>
            </a:r>
            <a:endParaRPr lang="en-US" sz="1000" dirty="0"/>
          </a:p>
        </p:txBody>
      </p:sp>
      <p:sp>
        <p:nvSpPr>
          <p:cNvPr id="36" name="Industria audiovisual"/>
          <p:cNvSpPr/>
          <p:nvPr/>
        </p:nvSpPr>
        <p:spPr>
          <a:xfrm>
            <a:off x="2121408" y="3108960"/>
            <a:ext cx="1572768" cy="896112"/>
          </a:xfrm>
          <a:prstGeom prst="roundRect">
            <a:avLst>
              <a:gd name="adj" fmla="val 6122"/>
            </a:avLst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2194560" y="3154680"/>
            <a:ext cx="1426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Industria audiovisual</a:t>
            </a:r>
            <a:endParaRPr lang="en-US" sz="1100" dirty="0"/>
          </a:p>
        </p:txBody>
      </p:sp>
      <p:sp>
        <p:nvSpPr>
          <p:cNvPr id="38" name="Text 36"/>
          <p:cNvSpPr txBox="1"/>
          <p:nvPr/>
        </p:nvSpPr>
        <p:spPr>
          <a:xfrm>
            <a:off x="2194560" y="3712464"/>
            <a:ext cx="1426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Impacto bajo</a:t>
            </a:r>
            <a:endParaRPr lang="en-US" sz="1000" dirty="0"/>
          </a:p>
        </p:txBody>
      </p:sp>
      <p:sp>
        <p:nvSpPr>
          <p:cNvPr id="39" name="Energías renovables"/>
          <p:cNvSpPr/>
          <p:nvPr/>
        </p:nvSpPr>
        <p:spPr>
          <a:xfrm>
            <a:off x="3785616" y="3108960"/>
            <a:ext cx="1572768" cy="896112"/>
          </a:xfrm>
          <a:prstGeom prst="roundRect">
            <a:avLst>
              <a:gd name="adj" fmla="val 6122"/>
            </a:avLst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3858768" y="3154680"/>
            <a:ext cx="1426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Energías renovables</a:t>
            </a:r>
            <a:endParaRPr lang="en-US" sz="1100" dirty="0"/>
          </a:p>
        </p:txBody>
      </p:sp>
      <p:sp>
        <p:nvSpPr>
          <p:cNvPr id="41" name="Text 39"/>
          <p:cNvSpPr txBox="1"/>
          <p:nvPr/>
        </p:nvSpPr>
        <p:spPr>
          <a:xfrm>
            <a:off x="3858768" y="3712464"/>
            <a:ext cx="1426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Impacto bajo</a:t>
            </a:r>
            <a:endParaRPr lang="en-US" sz="1000" dirty="0"/>
          </a:p>
        </p:txBody>
      </p:sp>
      <p:sp>
        <p:nvSpPr>
          <p:cNvPr id="42" name="Sanidad"/>
          <p:cNvSpPr/>
          <p:nvPr/>
        </p:nvSpPr>
        <p:spPr>
          <a:xfrm>
            <a:off x="5449824" y="3108960"/>
            <a:ext cx="1572768" cy="896112"/>
          </a:xfrm>
          <a:prstGeom prst="roundRect">
            <a:avLst>
              <a:gd name="adj" fmla="val 6122"/>
            </a:avLst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5522976" y="3154680"/>
            <a:ext cx="1426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Sanidad</a:t>
            </a:r>
            <a:endParaRPr lang="en-US" sz="1100" dirty="0"/>
          </a:p>
        </p:txBody>
      </p:sp>
      <p:sp>
        <p:nvSpPr>
          <p:cNvPr id="44" name="Text 42"/>
          <p:cNvSpPr txBox="1"/>
          <p:nvPr/>
        </p:nvSpPr>
        <p:spPr>
          <a:xfrm>
            <a:off x="5522976" y="3712464"/>
            <a:ext cx="1426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Impacto bajo</a:t>
            </a:r>
            <a:endParaRPr lang="en-US" sz="1000" dirty="0"/>
          </a:p>
        </p:txBody>
      </p:sp>
      <p:sp>
        <p:nvSpPr>
          <p:cNvPr id="45" name="Fuentes"/>
          <p:cNvSpPr txBox="1"/>
          <p:nvPr/>
        </p:nvSpPr>
        <p:spPr>
          <a:xfrm>
            <a:off x="457200" y="455371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Valoración cualitativa de H360; no se ha verificado dato sectorial oficial para cada rama.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463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457200" y="228600"/>
            <a:ext cx="7223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hacer ahora: tres decisiones antes de que acabe octubre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23444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234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325880" y="10972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Fijar la deuda a tipo variable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1325880" y="1481328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Antes del BCE del 29-oct. Una hipoteca de 150.000 € a 25 años cuesta 812 €/mes con el Euríbor actual y 877 € si llega al 4,00 %.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2350008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57200" y="235000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22128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Proteger el margen energético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596896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 el TTF en 76,99 €/MWh y el Brent sobre 100 USD, revise contratos de suministro y repercusión de costes.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57200" y="3465576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7200" y="3465576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1325880" y="3328416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Revisar la demanda de 2027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1325880" y="3712464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 inflación media del 3,7 % prevista por el BdE para 2027, replantee precios, volúmenes y plan de inversión.</a:t>
            </a:r>
            <a:endParaRPr lang="en-US" sz="1300" dirty="0"/>
          </a:p>
        </p:txBody>
      </p:sp>
      <p:sp>
        <p:nvSpPr>
          <p:cNvPr id="15" name="Fuentes"/>
          <p:cNvSpPr txBox="1"/>
          <p:nvPr/>
        </p:nvSpPr>
        <p:spPr>
          <a:xfrm>
            <a:off x="457200" y="455371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Cuotas: cálculo derivado H360. Previsión de inflación: Banco de España, 9-oct-2026.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463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457200" y="228600"/>
            <a:ext cx="7223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puede ayudarle H360 Consultoría Integral</a:t>
            </a:r>
            <a:endParaRPr lang="en-US" sz="2400" dirty="0"/>
          </a:p>
        </p:txBody>
      </p:sp>
      <p:sp>
        <p:nvSpPr>
          <p:cNvPr id="3" name="Reestructuración y negociación de deuda"/>
          <p:cNvSpPr/>
          <p:nvPr/>
        </p:nvSpPr>
        <p:spPr>
          <a:xfrm>
            <a:off x="457200" y="1051560"/>
            <a:ext cx="8229600" cy="585216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4360" y="1161288"/>
            <a:ext cx="365760" cy="3657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1612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1051560"/>
            <a:ext cx="42062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Reestructuración y negociación de deuda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394960" y="1051560"/>
            <a:ext cx="3200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Renegociar pasivos con tipos en 3,2 %+</a:t>
            </a:r>
            <a:endParaRPr lang="en-US" sz="1200" dirty="0"/>
          </a:p>
        </p:txBody>
      </p:sp>
      <p:sp>
        <p:nvSpPr>
          <p:cNvPr id="8" name="M&amp;A y valoración de empresas"/>
          <p:cNvSpPr/>
          <p:nvPr/>
        </p:nvSpPr>
        <p:spPr>
          <a:xfrm>
            <a:off x="457200" y="1728216"/>
            <a:ext cx="8229600" cy="585216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1837944"/>
            <a:ext cx="365760" cy="3657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94360" y="18379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143000" y="1728216"/>
            <a:ext cx="42062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M&amp;A y valoración de empresas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394960" y="1728216"/>
            <a:ext cx="3200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Ventana de operaciones mid-market</a:t>
            </a:r>
            <a:endParaRPr lang="en-US" sz="1200" dirty="0"/>
          </a:p>
        </p:txBody>
      </p:sp>
      <p:sp>
        <p:nvSpPr>
          <p:cNvPr id="13" name="Planificación fiscal y gestión de patrimonio"/>
          <p:cNvSpPr/>
          <p:nvPr/>
        </p:nvSpPr>
        <p:spPr>
          <a:xfrm>
            <a:off x="457200" y="2404872"/>
            <a:ext cx="8229600" cy="585216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4360" y="2514600"/>
            <a:ext cx="365760" cy="3657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94360" y="25146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143000" y="2404872"/>
            <a:ext cx="42062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Planificación fiscal y gestión de patrimonio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5394960" y="2404872"/>
            <a:ext cx="3200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Protección y asignación del patrimonio familiar</a:t>
            </a:r>
            <a:endParaRPr lang="en-US" sz="1200" dirty="0"/>
          </a:p>
        </p:txBody>
      </p:sp>
      <p:sp>
        <p:nvSpPr>
          <p:cNvPr id="18" name="Eficiencia energética y subvenciones"/>
          <p:cNvSpPr/>
          <p:nvPr/>
        </p:nvSpPr>
        <p:spPr>
          <a:xfrm>
            <a:off x="457200" y="3081528"/>
            <a:ext cx="8229600" cy="585216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94360" y="3191256"/>
            <a:ext cx="365760" cy="3657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94360" y="31912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143000" y="3081528"/>
            <a:ext cx="42062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Eficiencia energética y subvenciones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5394960" y="3081528"/>
            <a:ext cx="3200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PRTR y certificados de ahorro energético (CAE)</a:t>
            </a:r>
            <a:endParaRPr lang="en-US" sz="1200" dirty="0"/>
          </a:p>
        </p:txBody>
      </p:sp>
      <p:sp>
        <p:nvSpPr>
          <p:cNvPr id="23" name="Consultoría estratégica e IA aplicada"/>
          <p:cNvSpPr/>
          <p:nvPr/>
        </p:nvSpPr>
        <p:spPr>
          <a:xfrm>
            <a:off x="457200" y="3758184"/>
            <a:ext cx="8229600" cy="585216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94360" y="3867912"/>
            <a:ext cx="365760" cy="3657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94360" y="38679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1143000" y="3758184"/>
            <a:ext cx="42062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Consultoría estratégica e IA aplicada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5394960" y="3758184"/>
            <a:ext cx="3200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Eficiencia operativa y margen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463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457200" y="228600"/>
            <a:ext cx="7223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Conclusión: actividad resistente, financiación y energía bajo presión</a:t>
            </a:r>
            <a:endParaRPr lang="en-US" sz="2400" dirty="0"/>
          </a:p>
        </p:txBody>
      </p:sp>
      <p:sp>
        <p:nvSpPr>
          <p:cNvPr id="3" name="Idea 1"/>
          <p:cNvSpPr/>
          <p:nvPr/>
        </p:nvSpPr>
        <p:spPr>
          <a:xfrm>
            <a:off x="457200" y="1097280"/>
            <a:ext cx="4023360" cy="192024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188720"/>
            <a:ext cx="3657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 1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Energía y tipos presionan: cuatro de seis alertas activas, IPC al 4,9 % y Euríbor al 3,247 %.</a:t>
            </a:r>
            <a:endParaRPr lang="en-US" sz="1600" dirty="0"/>
          </a:p>
        </p:txBody>
      </p:sp>
      <p:sp>
        <p:nvSpPr>
          <p:cNvPr id="5" name="Idea 2"/>
          <p:cNvSpPr/>
          <p:nvPr/>
        </p:nvSpPr>
        <p:spPr>
          <a:xfrm>
            <a:off x="4663440" y="1097280"/>
            <a:ext cx="4023360" cy="192024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846320" y="1188720"/>
            <a:ext cx="3657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 2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economía aguanta: PIB +2,7 % a/a y previsión del BdE de 2,6 % para 2026, aunque con inflación media del 3,9 %.</a:t>
            </a:r>
            <a:endParaRPr lang="en-US" sz="1600" dirty="0"/>
          </a:p>
        </p:txBody>
      </p:sp>
      <p:sp>
        <p:nvSpPr>
          <p:cNvPr id="7" name="Recomendación"/>
          <p:cNvSpPr/>
          <p:nvPr/>
        </p:nvSpPr>
        <p:spPr>
          <a:xfrm>
            <a:off x="457200" y="3200400"/>
            <a:ext cx="8229600" cy="1188720"/>
          </a:xfrm>
          <a:prstGeom prst="roundRect">
            <a:avLst>
              <a:gd name="adj" fmla="val 6154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324612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Recomendación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Asegure el coste de su deuda variable antes del 29 de octubre y proteja el margen energético del último trimestre.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463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457200" y="228600"/>
            <a:ext cx="7223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IACE-12: 155,62 puntos, en expansión sostenible pero a la baja</a:t>
            </a:r>
            <a:endParaRPr lang="en-US" sz="2400" dirty="0"/>
          </a:p>
        </p:txBody>
      </p:sp>
      <p:sp>
        <p:nvSpPr>
          <p:cNvPr id="3" name="IACE valor"/>
          <p:cNvSpPr/>
          <p:nvPr/>
        </p:nvSpPr>
        <p:spPr>
          <a:xfrm>
            <a:off x="457200" y="1051560"/>
            <a:ext cx="2377440" cy="3383280"/>
          </a:xfrm>
          <a:prstGeom prst="roundRect">
            <a:avLst>
              <a:gd name="adj" fmla="val 3077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23444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155,62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19456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−2,20 vs septiembre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743200"/>
            <a:ext cx="2011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Expansión sostenible ≥115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Expansión fuerte 110–114,9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Moderado 95–109,9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Desaceleración &lt;95</a:t>
            </a:r>
            <a:endParaRPr lang="en-US" sz="11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063240" y="1051560"/>
          <a:ext cx="562356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640080"/>
                <a:gridCol w="731520"/>
                <a:gridCol w="731520"/>
                <a:gridCol w="640080"/>
                <a:gridCol w="10515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Bloque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2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Peso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2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Sept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2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Oct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2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Máx.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2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Aprov.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240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Actividad real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38,26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37,88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75,8 %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 Mercado laboral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27,51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27,51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76,4 %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 Precios / interés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18,37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16,84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70,2 %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 Sector exterior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9,51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9,21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57,6 %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 Endeud. agregado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20,00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20,00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 Endeud. desglosado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20,29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20,29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67,6 %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8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 Solvencia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23,87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23,87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99,5 %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27432" marB="27432" anchor="ctr">
                    <a:lnL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3063240" y="4069080"/>
            <a:ext cx="5623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Suma de bloques 155,60; valor oficial 155,62 (redondeo). Fórmula: IACE-12 = 200 × Σ wᵢ·Nᵢ (24 componentes, punto neutro = 100).</a:t>
            </a:r>
            <a:endParaRPr lang="en-US" sz="1000" dirty="0"/>
          </a:p>
        </p:txBody>
      </p:sp>
      <p:sp>
        <p:nvSpPr>
          <p:cNvPr id="9" name="Fuentes"/>
          <p:cNvSpPr txBox="1"/>
          <p:nvPr/>
        </p:nvSpPr>
        <p:spPr>
          <a:xfrm>
            <a:off x="457200" y="455371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Fuente: panel H360 IACE-12 v3.2, publicado 10-oct-2026. Aprovechamiento = contribución / máximo (derivado H360).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463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457200" y="228600"/>
            <a:ext cx="7223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IACE-12 acumula seis puntos de descenso en lo que va de año</a:t>
            </a:r>
            <a:endParaRPr lang="en-US" sz="24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051560"/>
          <a:ext cx="566928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arjeta Ene–Oct 2026"/>
          <p:cNvSpPr/>
          <p:nvPr/>
        </p:nvSpPr>
        <p:spPr>
          <a:xfrm>
            <a:off x="6355080" y="1097280"/>
            <a:ext cx="233172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6492240" y="1207008"/>
            <a:ext cx="2057400" cy="441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B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−6,37</a:t>
            </a:r>
            <a:endParaRPr lang="en-US" sz="2600" dirty="0"/>
          </a:p>
        </p:txBody>
      </p:sp>
      <p:sp>
        <p:nvSpPr>
          <p:cNvPr id="6" name="Text 3"/>
          <p:cNvSpPr txBox="1"/>
          <p:nvPr/>
        </p:nvSpPr>
        <p:spPr>
          <a:xfrm>
            <a:off x="6492240" y="1623060"/>
            <a:ext cx="2057400" cy="231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Ene–Oct 2026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92240" y="1854403"/>
            <a:ext cx="2057400" cy="294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161,99 → 155,62 (derivado)</a:t>
            </a:r>
            <a:endParaRPr lang="en-US" sz="1000" dirty="0"/>
          </a:p>
        </p:txBody>
      </p:sp>
      <p:sp>
        <p:nvSpPr>
          <p:cNvPr id="8" name="Tarjeta Jul → Oct"/>
          <p:cNvSpPr/>
          <p:nvPr/>
        </p:nvSpPr>
        <p:spPr>
          <a:xfrm>
            <a:off x="6355080" y="2286000"/>
            <a:ext cx="233172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92240" y="2395728"/>
            <a:ext cx="2057400" cy="441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B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−2,43</a:t>
            </a:r>
            <a:endParaRPr lang="en-US" sz="2600" dirty="0"/>
          </a:p>
        </p:txBody>
      </p:sp>
      <p:sp>
        <p:nvSpPr>
          <p:cNvPr id="10" name="Text 7"/>
          <p:cNvSpPr txBox="1"/>
          <p:nvPr/>
        </p:nvSpPr>
        <p:spPr>
          <a:xfrm>
            <a:off x="6492240" y="2811780"/>
            <a:ext cx="2057400" cy="231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 → Oct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6492240" y="3043123"/>
            <a:ext cx="2057400" cy="294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Caída acumulada desde julio</a:t>
            </a:r>
            <a:endParaRPr lang="en-US" sz="1000" dirty="0"/>
          </a:p>
        </p:txBody>
      </p:sp>
      <p:sp>
        <p:nvSpPr>
          <p:cNvPr id="12" name="Text 9"/>
          <p:cNvSpPr txBox="1"/>
          <p:nvPr/>
        </p:nvSpPr>
        <p:spPr>
          <a:xfrm>
            <a:off x="6355080" y="34747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hay valor independiente de agosto: el panel pasa de 160,25 (julio) a 157,82 (septiembre).</a:t>
            </a:r>
            <a:endParaRPr lang="en-US" sz="1100" dirty="0"/>
          </a:p>
        </p:txBody>
      </p:sp>
      <p:sp>
        <p:nvSpPr>
          <p:cNvPr id="13" name="Fuentes"/>
          <p:cNvSpPr txBox="1"/>
          <p:nvPr/>
        </p:nvSpPr>
        <p:spPr>
          <a:xfrm>
            <a:off x="457200" y="455371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Fuente: panel H360 IACE-12 v3.2. Diferencias acumuladas: cálculo derivado H360.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463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457200" y="228600"/>
            <a:ext cx="7223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Euríbor, comercio minorista e IPC explican la caída de octubre</a:t>
            </a:r>
            <a:endParaRPr lang="en-US" sz="24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051560"/>
          <a:ext cx="512064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Semáforo ROJO"/>
          <p:cNvSpPr/>
          <p:nvPr/>
        </p:nvSpPr>
        <p:spPr>
          <a:xfrm>
            <a:off x="5852160" y="1097280"/>
            <a:ext cx="283464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989320" y="1371600"/>
            <a:ext cx="365760" cy="365760"/>
          </a:xfrm>
          <a:prstGeom prst="ellipse">
            <a:avLst/>
          </a:prstGeom>
          <a:solidFill>
            <a:srgbClr val="B22222"/>
          </a:solidFill>
          <a:ln w="12700">
            <a:solidFill>
              <a:srgbClr val="B22222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492240" y="109728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ROJO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Precios, tipos y energía</a:t>
            </a:r>
            <a:endParaRPr lang="en-US" sz="1200" dirty="0"/>
          </a:p>
        </p:txBody>
      </p:sp>
      <p:sp>
        <p:nvSpPr>
          <p:cNvPr id="7" name="Semáforo ÁMBAR"/>
          <p:cNvSpPr/>
          <p:nvPr/>
        </p:nvSpPr>
        <p:spPr>
          <a:xfrm>
            <a:off x="5852160" y="2148840"/>
            <a:ext cx="283464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989320" y="2423160"/>
            <a:ext cx="365760" cy="365760"/>
          </a:xfrm>
          <a:prstGeom prst="ellipse">
            <a:avLst/>
          </a:prstGeom>
          <a:solidFill>
            <a:srgbClr val="E8870A"/>
          </a:solidFill>
          <a:ln w="12700">
            <a:solidFill>
              <a:srgbClr val="E8870A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92240" y="214884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887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ÁMBAR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Sector exterior y crédito al consumo</a:t>
            </a:r>
            <a:endParaRPr lang="en-US" sz="1200" dirty="0"/>
          </a:p>
        </p:txBody>
      </p:sp>
      <p:sp>
        <p:nvSpPr>
          <p:cNvPr id="10" name="Semáforo VERDE"/>
          <p:cNvSpPr/>
          <p:nvPr/>
        </p:nvSpPr>
        <p:spPr>
          <a:xfrm>
            <a:off x="5852160" y="3200400"/>
            <a:ext cx="283464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989320" y="3474720"/>
            <a:ext cx="365760" cy="365760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492240" y="320040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8B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VERDE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Mercado laboral y solvencia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5852160" y="425196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Hitos: IPC definitivo 14-oct · EPA 3T 27-oct · BCE e IPC 29-oct · PIB 3T 30-oct</a:t>
            </a:r>
            <a:endParaRPr lang="en-US" sz="1000" dirty="0"/>
          </a:p>
        </p:txBody>
      </p:sp>
      <p:sp>
        <p:nvSpPr>
          <p:cNvPr id="14" name="Fuentes"/>
          <p:cNvSpPr txBox="1"/>
          <p:nvPr/>
        </p:nvSpPr>
        <p:spPr>
          <a:xfrm>
            <a:off x="457200" y="455371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Fuente: panel H360 IACE-12 v3.2 (10-oct-2026). Descomposición derivada H360; la suma −2,21 frente a −2,20 oficial (redondeo).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463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b0f2ceac-59f9-589c-a4f9-aa3c22aa6b51/scratchpad/img/logo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920240" cy="5486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463040"/>
            <a:ext cx="7680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Hablemos de su plan para el cuarto trimestre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283464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Rodrigo Pinilla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Horizonte360 Consultoría Integral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Plaza del Conde de Casal, 8, Madrid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+34 629 744 078  ·  rpinilla@horizonte360.com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2976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Este informe no constituye recomendación de inversión. Las previsiones y escenarios son estimaciones y están sujetos a incertidumbre.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orizonte360">
  <a:themeElements>
    <a:clrScheme name="Horizonte360">
      <a:dk1>
        <a:srgbClr val="333333"/>
      </a:dk1>
      <a:lt1>
        <a:srgbClr val="FFFFFF"/>
      </a:lt1>
      <a:dk2>
        <a:srgbClr val="0D2240"/>
      </a:dk2>
      <a:lt2>
        <a:srgbClr val="F2F5F8"/>
      </a:lt2>
      <a:accent1>
        <a:srgbClr val="1B4F8A"/>
      </a:accent1>
      <a:accent2>
        <a:srgbClr val="2596BE"/>
      </a:accent2>
      <a:accent3>
        <a:srgbClr val="E8870A"/>
      </a:accent3>
      <a:accent4>
        <a:srgbClr val="B22222"/>
      </a:accent4>
      <a:accent5>
        <a:srgbClr val="2E8B57"/>
      </a:accent5>
      <a:accent6>
        <a:srgbClr val="7A8CA3"/>
      </a:accent6>
      <a:hlink>
        <a:srgbClr val="1B4F8A"/>
      </a:hlink>
      <a:folHlink>
        <a:srgbClr val="7A8CA3"/>
      </a:folHlink>
    </a:clrScheme>
    <a:fontScheme name="Horizonte360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Horizonte360 Consultoría Integral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Informe prospectivo H360 · octubre 2026</dc:title>
  <dc:subject>PptxGenJS Presentation</dc:subject>
  <dc:creator>Horizonte360 Consultoría Integral</dc:creator>
  <cp:lastModifiedBy>Horizonte360 Consultoría Integral</cp:lastModifiedBy>
  <cp:revision>1</cp:revision>
  <dcterms:created xsi:type="dcterms:W3CDTF">2026-10-13T09:33:52Z</dcterms:created>
  <dcterms:modified xsi:type="dcterms:W3CDTF">2026-10-13T09:33:52Z</dcterms:modified>
</cp:coreProperties>
</file>